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3" r:id="rId10"/>
    <p:sldId id="262" r:id="rId11"/>
    <p:sldId id="266" r:id="rId12"/>
    <p:sldId id="269" r:id="rId13"/>
    <p:sldId id="267" r:id="rId14"/>
    <p:sldId id="270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326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357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963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353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220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10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779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21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501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663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7564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3A37F-66F8-4799-86F2-629E55FECD3D}" type="datetimeFigureOut">
              <a:rPr lang="fr-CH" smtClean="0"/>
              <a:t>14.01.2020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6E0F-9F53-4E19-B22E-1E4D83A49EC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576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pielmann/Coursera_Capstone/tree/master/capstone_final" TargetMode="External"/><Relationship Id="rId2" Type="http://schemas.openxmlformats.org/officeDocument/2006/relationships/hyperlink" Target="https://dataplatform.cloud.ibm.com/analytics/notebooks/v2/017b7cbd-6c7f-40d8-b58b-2442a9e6af2e/view?access_token=d45e0dca5aefd67d94d6f206d1cd5334484fa1a1f1198b332f283d45850f19c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endParaRPr lang="en-IE" b="1" i="1" dirty="0" smtClean="0"/>
          </a:p>
          <a:p>
            <a:r>
              <a:rPr lang="en-IE" sz="3600" b="1" i="1" dirty="0" smtClean="0"/>
              <a:t>Restaurant </a:t>
            </a:r>
            <a:r>
              <a:rPr lang="en-IE" sz="3600" b="1" i="1" dirty="0"/>
              <a:t>“La ö” goes big !</a:t>
            </a:r>
            <a:endParaRPr lang="fr-CH" sz="3600" dirty="0"/>
          </a:p>
          <a:p>
            <a:r>
              <a:rPr lang="en-IE" i="1" dirty="0"/>
              <a:t>Market study of Montpellier, France for franchising a high-end </a:t>
            </a:r>
            <a:r>
              <a:rPr lang="en-IE" i="1" dirty="0" err="1"/>
              <a:t>sandwicherie</a:t>
            </a:r>
            <a:endParaRPr lang="fr-CH" dirty="0"/>
          </a:p>
          <a:p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1011873"/>
            <a:ext cx="3503930" cy="24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Descriptive analytics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47855"/>
            <a:ext cx="10515600" cy="1374054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Number of neighbourhood inhabitants with tenant housing allocation</a:t>
            </a: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 descr="C:\Users\cspielmann\AppData\Local\Microsoft\Windows\INetCache\Content.MSO\F8CEB471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1690688"/>
            <a:ext cx="9393382" cy="35370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2315183" y="1366982"/>
            <a:ext cx="359924" cy="386079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3153236" y="1366981"/>
            <a:ext cx="359924" cy="386079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4307585" y="1366981"/>
            <a:ext cx="359924" cy="3860799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6246337" y="1366981"/>
            <a:ext cx="359924" cy="3629561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34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Neighbourhoods long list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b="1" dirty="0"/>
              <a:t>Alco, </a:t>
            </a:r>
            <a:r>
              <a:rPr lang="en-IE" b="1" dirty="0" err="1"/>
              <a:t>Mosson</a:t>
            </a:r>
            <a:r>
              <a:rPr lang="en-IE" b="1" dirty="0"/>
              <a:t>, Gambetta</a:t>
            </a:r>
            <a:r>
              <a:rPr lang="en-IE" dirty="0"/>
              <a:t> : because of the age and profession of inhabitant (including students)</a:t>
            </a:r>
            <a:endParaRPr lang="fr-CH" dirty="0"/>
          </a:p>
          <a:p>
            <a:pPr lvl="0"/>
            <a:r>
              <a:rPr lang="fr-CH" b="1" dirty="0" err="1"/>
              <a:t>Mosson</a:t>
            </a:r>
            <a:r>
              <a:rPr lang="fr-CH" b="1" dirty="0"/>
              <a:t>, </a:t>
            </a:r>
            <a:r>
              <a:rPr lang="fr-CH" b="1" dirty="0" err="1"/>
              <a:t>Alco</a:t>
            </a:r>
            <a:r>
              <a:rPr lang="fr-CH" b="1" dirty="0"/>
              <a:t>, Près d’Arène, Les haut de </a:t>
            </a:r>
            <a:r>
              <a:rPr lang="fr-CH" b="1" dirty="0" err="1"/>
              <a:t>Massane</a:t>
            </a:r>
            <a:r>
              <a:rPr lang="fr-CH" b="1" dirty="0"/>
              <a:t>, </a:t>
            </a:r>
            <a:r>
              <a:rPr lang="fr-CH" b="1" dirty="0" err="1"/>
              <a:t>Celleneuve</a:t>
            </a:r>
            <a:r>
              <a:rPr lang="fr-CH" dirty="0"/>
              <a:t> : </a:t>
            </a:r>
            <a:r>
              <a:rPr lang="fr-CH" dirty="0" err="1"/>
              <a:t>because</a:t>
            </a:r>
            <a:r>
              <a:rPr lang="fr-CH" dirty="0"/>
              <a:t> of the </a:t>
            </a:r>
            <a:r>
              <a:rPr lang="fr-CH" dirty="0" err="1"/>
              <a:t>income</a:t>
            </a:r>
            <a:r>
              <a:rPr lang="fr-CH" dirty="0"/>
              <a:t> per capita</a:t>
            </a:r>
          </a:p>
          <a:p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Kmeans</a:t>
            </a:r>
            <a:r>
              <a:rPr lang="en-IE" dirty="0" smtClean="0"/>
              <a:t> Clustering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70763"/>
            <a:ext cx="10515600" cy="1106199"/>
          </a:xfrm>
        </p:spPr>
        <p:txBody>
          <a:bodyPr/>
          <a:lstStyle/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 smtClean="0"/>
              <a:t>Number and types of service</a:t>
            </a:r>
            <a:r>
              <a:rPr lang="en-IE" dirty="0"/>
              <a:t>, shops and industries</a:t>
            </a: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07127"/>
            <a:ext cx="10310091" cy="346363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Kmeans</a:t>
            </a:r>
            <a:r>
              <a:rPr lang="en-IE" dirty="0" smtClean="0"/>
              <a:t> Clustering: 4 </a:t>
            </a:r>
            <a:r>
              <a:rPr lang="en-IE" dirty="0" err="1" smtClean="0"/>
              <a:t>centers</a:t>
            </a:r>
            <a:endParaRPr lang="fr-CH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17921"/>
              </p:ext>
            </p:extLst>
          </p:nvPr>
        </p:nvGraphicFramePr>
        <p:xfrm>
          <a:off x="7461250" y="1437769"/>
          <a:ext cx="4389006" cy="4260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9409">
                  <a:extLst>
                    <a:ext uri="{9D8B030D-6E8A-4147-A177-3AD203B41FA5}">
                      <a16:colId xmlns:a16="http://schemas.microsoft.com/office/drawing/2014/main" val="296573308"/>
                    </a:ext>
                  </a:extLst>
                </a:gridCol>
                <a:gridCol w="719234">
                  <a:extLst>
                    <a:ext uri="{9D8B030D-6E8A-4147-A177-3AD203B41FA5}">
                      <a16:colId xmlns:a16="http://schemas.microsoft.com/office/drawing/2014/main" val="1076613356"/>
                    </a:ext>
                  </a:extLst>
                </a:gridCol>
                <a:gridCol w="3240363">
                  <a:extLst>
                    <a:ext uri="{9D8B030D-6E8A-4147-A177-3AD203B41FA5}">
                      <a16:colId xmlns:a16="http://schemas.microsoft.com/office/drawing/2014/main" val="3991071878"/>
                    </a:ext>
                  </a:extLst>
                </a:gridCol>
              </a:tblGrid>
              <a:tr h="5071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Cluster</a:t>
                      </a:r>
                      <a:endParaRPr lang="fr-CH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Number of neighbourhoods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Neighbourhoods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extLst>
                  <a:ext uri="{0D108BD9-81ED-4DB2-BD59-A6C34878D82A}">
                    <a16:rowId xmlns:a16="http://schemas.microsoft.com/office/drawing/2014/main" val="2556846531"/>
                  </a:ext>
                </a:extLst>
              </a:tr>
              <a:tr h="6762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0</a:t>
                      </a:r>
                      <a:endParaRPr lang="fr-CH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18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800" dirty="0">
                          <a:effectLst/>
                        </a:rPr>
                        <a:t>Plan des 4 Seigneurs, </a:t>
                      </a:r>
                      <a:r>
                        <a:rPr lang="fr-CH" sz="800" dirty="0" err="1">
                          <a:effectLst/>
                        </a:rPr>
                        <a:t>Aiguelongue</a:t>
                      </a:r>
                      <a:r>
                        <a:rPr lang="fr-CH" sz="800" dirty="0">
                          <a:effectLst/>
                        </a:rPr>
                        <a:t>, Les Hauts de </a:t>
                      </a:r>
                      <a:r>
                        <a:rPr lang="fr-CH" sz="800" dirty="0" err="1">
                          <a:effectLst/>
                        </a:rPr>
                        <a:t>Massane</a:t>
                      </a:r>
                      <a:r>
                        <a:rPr lang="fr-CH" sz="800" dirty="0">
                          <a:effectLst/>
                        </a:rPr>
                        <a:t>, Les Aubes, La </a:t>
                      </a:r>
                      <a:r>
                        <a:rPr lang="fr-CH" sz="800" dirty="0" err="1">
                          <a:effectLst/>
                        </a:rPr>
                        <a:t>Pompignane</a:t>
                      </a:r>
                      <a:r>
                        <a:rPr lang="fr-CH" sz="800" dirty="0">
                          <a:effectLst/>
                        </a:rPr>
                        <a:t>, Les </a:t>
                      </a:r>
                      <a:r>
                        <a:rPr lang="fr-CH" sz="800" dirty="0" err="1">
                          <a:effectLst/>
                        </a:rPr>
                        <a:t>Cevennes</a:t>
                      </a:r>
                      <a:r>
                        <a:rPr lang="fr-CH" sz="800" dirty="0">
                          <a:effectLst/>
                        </a:rPr>
                        <a:t>, </a:t>
                      </a:r>
                      <a:r>
                        <a:rPr lang="fr-CH" sz="800" dirty="0" err="1">
                          <a:effectLst/>
                        </a:rPr>
                        <a:t>Celleneuve</a:t>
                      </a:r>
                      <a:r>
                        <a:rPr lang="fr-CH" sz="800" dirty="0">
                          <a:effectLst/>
                        </a:rPr>
                        <a:t>, Les Arceaux, La </a:t>
                      </a:r>
                      <a:r>
                        <a:rPr lang="fr-CH" sz="800" dirty="0" err="1">
                          <a:effectLst/>
                        </a:rPr>
                        <a:t>Martelle</a:t>
                      </a:r>
                      <a:r>
                        <a:rPr lang="fr-CH" sz="800" dirty="0">
                          <a:effectLst/>
                        </a:rPr>
                        <a:t>, La </a:t>
                      </a:r>
                      <a:r>
                        <a:rPr lang="fr-CH" sz="800" dirty="0" err="1">
                          <a:effectLst/>
                        </a:rPr>
                        <a:t>Chamberte</a:t>
                      </a:r>
                      <a:r>
                        <a:rPr lang="fr-CH" sz="800" dirty="0">
                          <a:effectLst/>
                        </a:rPr>
                        <a:t>, </a:t>
                      </a:r>
                      <a:r>
                        <a:rPr lang="fr-CH" sz="800" dirty="0" err="1">
                          <a:effectLst/>
                        </a:rPr>
                        <a:t>Figuerolles</a:t>
                      </a:r>
                      <a:r>
                        <a:rPr lang="fr-CH" sz="800" dirty="0">
                          <a:effectLst/>
                        </a:rPr>
                        <a:t>, </a:t>
                      </a:r>
                      <a:r>
                        <a:rPr lang="fr-CH" sz="800" dirty="0" err="1">
                          <a:effectLst/>
                        </a:rPr>
                        <a:t>Estanove</a:t>
                      </a:r>
                      <a:r>
                        <a:rPr lang="fr-CH" sz="800" dirty="0">
                          <a:effectLst/>
                        </a:rPr>
                        <a:t>, </a:t>
                      </a:r>
                      <a:r>
                        <a:rPr lang="fr-CH" sz="800" dirty="0" err="1">
                          <a:effectLst/>
                        </a:rPr>
                        <a:t>Aiguerelles</a:t>
                      </a:r>
                      <a:r>
                        <a:rPr lang="fr-CH" sz="800" dirty="0">
                          <a:effectLst/>
                        </a:rPr>
                        <a:t>, Saint Martin, </a:t>
                      </a:r>
                      <a:r>
                        <a:rPr lang="fr-CH" sz="800" dirty="0" err="1">
                          <a:effectLst/>
                        </a:rPr>
                        <a:t>Lemasson</a:t>
                      </a:r>
                      <a:r>
                        <a:rPr lang="fr-CH" sz="800" dirty="0">
                          <a:effectLst/>
                        </a:rPr>
                        <a:t>, Pas du Loup, Croix d'Argent, Près d'Arènes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extLst>
                  <a:ext uri="{0D108BD9-81ED-4DB2-BD59-A6C34878D82A}">
                    <a16:rowId xmlns:a16="http://schemas.microsoft.com/office/drawing/2014/main" val="2227824869"/>
                  </a:ext>
                </a:extLst>
              </a:tr>
              <a:tr h="338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050">
                          <a:effectLst/>
                        </a:rPr>
                        <a:t>2</a:t>
                      </a:r>
                      <a:endParaRPr lang="fr-CH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1050" dirty="0">
                          <a:effectLst/>
                        </a:rPr>
                        <a:t>9</a:t>
                      </a:r>
                      <a:endParaRPr lang="fr-CH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CH" sz="2800" dirty="0" err="1">
                          <a:effectLst/>
                        </a:rPr>
                        <a:t>Hopitaux</a:t>
                      </a:r>
                      <a:r>
                        <a:rPr lang="fr-CH" sz="2800" dirty="0">
                          <a:effectLst/>
                        </a:rPr>
                        <a:t>-Facultés, </a:t>
                      </a:r>
                      <a:r>
                        <a:rPr lang="fr-CH" sz="2800" dirty="0" err="1">
                          <a:effectLst/>
                        </a:rPr>
                        <a:t>Alco</a:t>
                      </a:r>
                      <a:r>
                        <a:rPr lang="fr-CH" sz="2800" dirty="0">
                          <a:effectLst/>
                        </a:rPr>
                        <a:t>, </a:t>
                      </a:r>
                      <a:r>
                        <a:rPr lang="fr-CH" sz="2800" dirty="0" err="1">
                          <a:effectLst/>
                        </a:rPr>
                        <a:t>Mosson</a:t>
                      </a:r>
                      <a:r>
                        <a:rPr lang="fr-CH" sz="2800" dirty="0">
                          <a:effectLst/>
                        </a:rPr>
                        <a:t>, </a:t>
                      </a:r>
                      <a:r>
                        <a:rPr lang="fr-CH" sz="2800" dirty="0" err="1">
                          <a:effectLst/>
                        </a:rPr>
                        <a:t>Boutonnet</a:t>
                      </a:r>
                      <a:r>
                        <a:rPr lang="fr-CH" sz="2800" dirty="0">
                          <a:effectLst/>
                        </a:rPr>
                        <a:t>, Les Beaux - Arts, Antigone, Port Marianne, Gambetta, Gares</a:t>
                      </a:r>
                      <a:endParaRPr lang="fr-CH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extLst>
                  <a:ext uri="{0D108BD9-81ED-4DB2-BD59-A6C34878D82A}">
                    <a16:rowId xmlns:a16="http://schemas.microsoft.com/office/drawing/2014/main" val="822002954"/>
                  </a:ext>
                </a:extLst>
              </a:tr>
              <a:tr h="1690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3</a:t>
                      </a:r>
                      <a:endParaRPr lang="fr-CH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2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Centre </a:t>
                      </a:r>
                      <a:r>
                        <a:rPr lang="en-IE" sz="800" dirty="0" err="1">
                          <a:effectLst/>
                        </a:rPr>
                        <a:t>Historique</a:t>
                      </a:r>
                      <a:r>
                        <a:rPr lang="en-IE" sz="800" dirty="0">
                          <a:effectLst/>
                        </a:rPr>
                        <a:t>, </a:t>
                      </a:r>
                      <a:r>
                        <a:rPr lang="en-IE" sz="800" dirty="0" err="1">
                          <a:effectLst/>
                        </a:rPr>
                        <a:t>Comédie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extLst>
                  <a:ext uri="{0D108BD9-81ED-4DB2-BD59-A6C34878D82A}">
                    <a16:rowId xmlns:a16="http://schemas.microsoft.com/office/drawing/2014/main" val="2453374015"/>
                  </a:ext>
                </a:extLst>
              </a:tr>
              <a:tr h="1690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>
                          <a:effectLst/>
                        </a:rPr>
                        <a:t>1</a:t>
                      </a:r>
                      <a:endParaRPr lang="fr-CH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>
                          <a:effectLst/>
                        </a:rPr>
                        <a:t>2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E" sz="800" dirty="0" err="1">
                          <a:effectLst/>
                        </a:rPr>
                        <a:t>Grammont</a:t>
                      </a:r>
                      <a:r>
                        <a:rPr lang="en-IE" sz="800" dirty="0">
                          <a:effectLst/>
                        </a:rPr>
                        <a:t>, </a:t>
                      </a:r>
                      <a:r>
                        <a:rPr lang="en-IE" sz="800" dirty="0" err="1">
                          <a:effectLst/>
                        </a:rPr>
                        <a:t>Millénaire</a:t>
                      </a:r>
                      <a:endParaRPr lang="fr-CH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617" marR="48617" marT="0" marB="0"/>
                </a:tc>
                <a:extLst>
                  <a:ext uri="{0D108BD9-81ED-4DB2-BD59-A6C34878D82A}">
                    <a16:rowId xmlns:a16="http://schemas.microsoft.com/office/drawing/2014/main" val="3507628917"/>
                  </a:ext>
                </a:extLst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9382" y="1437769"/>
            <a:ext cx="7086894" cy="498150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493818" y="1921164"/>
            <a:ext cx="5070765" cy="914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Neighbourhoods short list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 smtClean="0"/>
              <a:t>From descriptive analytics &amp; Clustering: </a:t>
            </a:r>
          </a:p>
          <a:p>
            <a:pPr marL="0" indent="0">
              <a:buNone/>
            </a:pPr>
            <a:r>
              <a:rPr lang="en-IE" b="1" dirty="0"/>
              <a:t>	</a:t>
            </a:r>
            <a:r>
              <a:rPr lang="en-IE" b="1" dirty="0" smtClean="0"/>
              <a:t>		Alco</a:t>
            </a:r>
            <a:r>
              <a:rPr lang="en-IE" b="1" dirty="0"/>
              <a:t>, </a:t>
            </a:r>
            <a:r>
              <a:rPr lang="en-IE" b="1" dirty="0" err="1"/>
              <a:t>Mosson</a:t>
            </a:r>
            <a:r>
              <a:rPr lang="en-IE" b="1" dirty="0"/>
              <a:t> and Gambetta</a:t>
            </a:r>
            <a:r>
              <a:rPr lang="en-IE" dirty="0"/>
              <a:t>. </a:t>
            </a:r>
            <a:endParaRPr lang="en-IE" dirty="0" smtClean="0"/>
          </a:p>
          <a:p>
            <a:pPr marL="0" indent="0">
              <a:buNone/>
            </a:pPr>
            <a:r>
              <a:rPr lang="en-IE" dirty="0"/>
              <a:t>There are </a:t>
            </a:r>
            <a:r>
              <a:rPr lang="en-IE" dirty="0" smtClean="0"/>
              <a:t>27</a:t>
            </a:r>
          </a:p>
          <a:p>
            <a:pPr marL="0" indent="0">
              <a:buNone/>
            </a:pPr>
            <a:r>
              <a:rPr lang="en-IE" dirty="0" smtClean="0"/>
              <a:t>competitor </a:t>
            </a:r>
          </a:p>
          <a:p>
            <a:pPr marL="0" indent="0">
              <a:buNone/>
            </a:pPr>
            <a:r>
              <a:rPr lang="en-IE" dirty="0"/>
              <a:t>r</a:t>
            </a:r>
            <a:r>
              <a:rPr lang="en-IE" dirty="0" smtClean="0"/>
              <a:t>estaurants </a:t>
            </a:r>
          </a:p>
          <a:p>
            <a:pPr marL="0" indent="0">
              <a:buNone/>
            </a:pPr>
            <a:r>
              <a:rPr lang="en-IE" dirty="0"/>
              <a:t>i</a:t>
            </a:r>
            <a:r>
              <a:rPr lang="en-IE" dirty="0" smtClean="0"/>
              <a:t>nside</a:t>
            </a:r>
          </a:p>
          <a:p>
            <a:pPr marL="0" indent="0">
              <a:buNone/>
            </a:pPr>
            <a:r>
              <a:rPr lang="en-IE" dirty="0" smtClean="0"/>
              <a:t>Foursquare</a:t>
            </a: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18691" y="2863273"/>
            <a:ext cx="7429995" cy="3870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844" y="5422412"/>
            <a:ext cx="739204" cy="59441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501086" y="5175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Neighbourhoods selected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582"/>
            <a:ext cx="10515600" cy="4708381"/>
          </a:xfrm>
        </p:spPr>
        <p:txBody>
          <a:bodyPr/>
          <a:lstStyle/>
          <a:p>
            <a:r>
              <a:rPr lang="en-IE" dirty="0"/>
              <a:t>T</a:t>
            </a:r>
            <a:r>
              <a:rPr lang="en-IE" dirty="0" smtClean="0"/>
              <a:t>here </a:t>
            </a:r>
            <a:r>
              <a:rPr lang="en-IE" dirty="0"/>
              <a:t>are a lot of restaurant in Gambetta. It is not a good idea to </a:t>
            </a:r>
            <a:r>
              <a:rPr lang="en-IE" dirty="0" smtClean="0"/>
              <a:t>install where </a:t>
            </a:r>
            <a:r>
              <a:rPr lang="en-IE" dirty="0"/>
              <a:t>there are already many competitors. So let’s see the rating of the restaurants in the 2 others neighbourhood</a:t>
            </a:r>
            <a:r>
              <a:rPr lang="en-IE" dirty="0" smtClean="0"/>
              <a:t>:</a:t>
            </a:r>
          </a:p>
          <a:p>
            <a:pPr marL="0" indent="0">
              <a:buNone/>
            </a:pPr>
            <a:r>
              <a:rPr lang="fr-CH" sz="3600" b="1" dirty="0" smtClean="0"/>
              <a:t>			</a:t>
            </a:r>
            <a:r>
              <a:rPr lang="fr-CH" sz="3600" b="1" dirty="0" err="1" smtClean="0"/>
              <a:t>Alco</a:t>
            </a:r>
            <a:r>
              <a:rPr lang="fr-CH" sz="3600" b="1" dirty="0"/>
              <a:t>, </a:t>
            </a:r>
            <a:r>
              <a:rPr lang="fr-CH" sz="3600" b="1" dirty="0" err="1"/>
              <a:t>Mosson</a:t>
            </a:r>
            <a:endParaRPr lang="fr-CH" sz="3600" b="1" dirty="0"/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4313382"/>
            <a:ext cx="10252363" cy="15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Conclusion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</a:t>
            </a:r>
            <a:r>
              <a:rPr lang="en-IE" dirty="0" smtClean="0"/>
              <a:t>eighbourhood </a:t>
            </a:r>
            <a:r>
              <a:rPr lang="en-IE" sz="3600" b="1" dirty="0" smtClean="0"/>
              <a:t>Alco</a:t>
            </a:r>
            <a:r>
              <a:rPr lang="en-IE" dirty="0" smtClean="0"/>
              <a:t> seems </a:t>
            </a:r>
            <a:r>
              <a:rPr lang="en-IE" dirty="0"/>
              <a:t>a good place as the population and activities are the same as “</a:t>
            </a:r>
            <a:r>
              <a:rPr lang="en-IE" b="1" dirty="0" err="1"/>
              <a:t>Hopitaux-Facultés</a:t>
            </a:r>
            <a:r>
              <a:rPr lang="en-IE" dirty="0"/>
              <a:t>” where </a:t>
            </a:r>
            <a:r>
              <a:rPr lang="en-IE" dirty="0" smtClean="0"/>
              <a:t>the </a:t>
            </a:r>
            <a:r>
              <a:rPr lang="en-IE" dirty="0"/>
              <a:t>restaurant is currently located. Moreover </a:t>
            </a:r>
            <a:r>
              <a:rPr lang="en-IE" dirty="0" smtClean="0"/>
              <a:t>there are very </a:t>
            </a:r>
            <a:r>
              <a:rPr lang="en-IE" dirty="0"/>
              <a:t>few competitors there and there are also a lot of students that may become regular clients. </a:t>
            </a:r>
            <a:endParaRPr lang="en-IE" dirty="0" smtClean="0"/>
          </a:p>
          <a:p>
            <a:r>
              <a:rPr lang="en-IE" dirty="0" smtClean="0"/>
              <a:t>The </a:t>
            </a:r>
            <a:r>
              <a:rPr lang="en-IE" dirty="0"/>
              <a:t>drawback is that is that this neighbourhood is close to the current one. The bulk of customers may be too small to accommodate two restaurants. </a:t>
            </a:r>
            <a:endParaRPr lang="fr-CH" dirty="0"/>
          </a:p>
          <a:p>
            <a:r>
              <a:rPr lang="en-IE" dirty="0"/>
              <a:t>The same analysis would be more useful if done with the neighbourhoods of other cities in France. But this is another story….</a:t>
            </a:r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795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References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>
                <a:hlinkClick r:id="rId2"/>
              </a:rPr>
              <a:t>https://dataplatform.cloud.ibm.com/analytics/notebooks/v2/017b7cbd-6c7f-40d8-b58b-2442a9e6af2e/view?access_token=d45e0dca5aefd67d94d6f206d1cd5334484fa1a1f1198b332f283d45850f19c2</a:t>
            </a:r>
            <a:endParaRPr lang="fr-CH" dirty="0" smtClean="0"/>
          </a:p>
          <a:p>
            <a:r>
              <a:rPr lang="fr-CH" dirty="0" smtClean="0">
                <a:hlinkClick r:id="rId3"/>
              </a:rPr>
              <a:t>https://github.com/cspielmann/Coursera_Capstone/tree/master/capstone_final</a:t>
            </a:r>
            <a:endParaRPr lang="fr-CH" dirty="0" smtClean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770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7114" cy="6108246"/>
          </a:xfrm>
        </p:spPr>
        <p:txBody>
          <a:bodyPr/>
          <a:lstStyle/>
          <a:p>
            <a:r>
              <a:rPr lang="en-IE" dirty="0" smtClean="0"/>
              <a:t>“La </a:t>
            </a:r>
            <a:r>
              <a:rPr lang="en-IE" dirty="0"/>
              <a:t>ö" restaurant could be turned out as franchise business into other Montpellier </a:t>
            </a:r>
            <a:r>
              <a:rPr lang="en-IE" dirty="0" smtClean="0"/>
              <a:t>neighbourhoods?</a:t>
            </a:r>
            <a:r>
              <a:rPr lang="fr-CH" dirty="0"/>
              <a:t/>
            </a:r>
            <a:br>
              <a:rPr lang="fr-CH" dirty="0"/>
            </a:b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47086" y="365125"/>
            <a:ext cx="1106714" cy="77061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3142" y="4122057"/>
            <a:ext cx="4707085" cy="20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Business problem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E" dirty="0"/>
              <a:t>Where do we find neighbourhoods in </a:t>
            </a:r>
            <a:r>
              <a:rPr lang="en-IE" dirty="0" smtClean="0"/>
              <a:t>Montpellier that </a:t>
            </a:r>
            <a:r>
              <a:rPr lang="en-IE" dirty="0"/>
              <a:t>are similar to the one where the restaurant </a:t>
            </a:r>
            <a:r>
              <a:rPr lang="en-IE" dirty="0" smtClean="0"/>
              <a:t>"La ö“ </a:t>
            </a:r>
            <a:r>
              <a:rPr lang="en-IE" dirty="0" smtClean="0"/>
              <a:t>is </a:t>
            </a:r>
            <a:r>
              <a:rPr lang="en-IE" dirty="0"/>
              <a:t>currently </a:t>
            </a:r>
            <a:r>
              <a:rPr lang="en-IE" dirty="0" smtClean="0"/>
              <a:t>located? </a:t>
            </a:r>
          </a:p>
          <a:p>
            <a:pPr lvl="0"/>
            <a:r>
              <a:rPr lang="en-IE" dirty="0" smtClean="0"/>
              <a:t>What </a:t>
            </a:r>
            <a:r>
              <a:rPr lang="en-IE" dirty="0"/>
              <a:t>are the </a:t>
            </a:r>
            <a:r>
              <a:rPr lang="en-IE" dirty="0" smtClean="0"/>
              <a:t>competitors </a:t>
            </a:r>
            <a:r>
              <a:rPr lang="en-IE" dirty="0"/>
              <a:t>that they may face in that similar neighbourhood?</a:t>
            </a:r>
            <a:endParaRPr lang="fr-CH" dirty="0"/>
          </a:p>
          <a:p>
            <a:pPr lvl="0"/>
            <a:r>
              <a:rPr lang="en-IE" dirty="0"/>
              <a:t>What are the ratings of those competitors </a:t>
            </a:r>
            <a:r>
              <a:rPr lang="en-IE" dirty="0" smtClean="0"/>
              <a:t>?</a:t>
            </a:r>
            <a:endParaRPr lang="fr-CH" dirty="0"/>
          </a:p>
          <a:p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Methodology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E" sz="3600" dirty="0"/>
              <a:t>Stage 1: Identify the neighbourhood and their socio-economic data</a:t>
            </a:r>
            <a:endParaRPr lang="fr-CH" sz="3600" dirty="0"/>
          </a:p>
          <a:p>
            <a:pPr lvl="0"/>
            <a:r>
              <a:rPr lang="en-IE" sz="3600" dirty="0" smtClean="0"/>
              <a:t>Stage </a:t>
            </a:r>
            <a:r>
              <a:rPr lang="en-IE" sz="3600" dirty="0"/>
              <a:t>2: Cluster (ML) the </a:t>
            </a:r>
            <a:r>
              <a:rPr lang="en-IE" sz="3600" dirty="0" smtClean="0"/>
              <a:t>neighbourhoods </a:t>
            </a:r>
            <a:r>
              <a:rPr lang="en-IE" sz="3600" dirty="0"/>
              <a:t>to find </a:t>
            </a:r>
            <a:r>
              <a:rPr lang="en-IE" sz="3600" dirty="0" smtClean="0"/>
              <a:t>the most </a:t>
            </a:r>
            <a:r>
              <a:rPr lang="en-IE" sz="3600" dirty="0"/>
              <a:t>interesting ones for </a:t>
            </a:r>
            <a:r>
              <a:rPr lang="en-IE" sz="3600" dirty="0" smtClean="0"/>
              <a:t>another restaurant installation</a:t>
            </a:r>
            <a:endParaRPr lang="fr-CH" sz="3600" dirty="0"/>
          </a:p>
          <a:p>
            <a:r>
              <a:rPr lang="en-IE" sz="3600" dirty="0" smtClean="0"/>
              <a:t>Stage </a:t>
            </a:r>
            <a:r>
              <a:rPr lang="en-IE" sz="3600" dirty="0"/>
              <a:t>3: Find competitor venues description from </a:t>
            </a:r>
            <a:r>
              <a:rPr lang="en-IE" sz="3600" dirty="0" smtClean="0"/>
              <a:t>Foursquare</a:t>
            </a:r>
            <a:endParaRPr lang="fr-CH" sz="3600" dirty="0"/>
          </a:p>
          <a:p>
            <a:r>
              <a:rPr lang="en-IE" sz="3600" dirty="0" smtClean="0"/>
              <a:t>Stage 4: </a:t>
            </a:r>
            <a:r>
              <a:rPr lang="en-IE" sz="3600" dirty="0"/>
              <a:t>Compare with competitors</a:t>
            </a:r>
            <a:endParaRPr lang="fr-CH" sz="3600" dirty="0"/>
          </a:p>
          <a:p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Data</a:t>
            </a:r>
            <a:endParaRPr lang="fr-C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50" y="4456519"/>
            <a:ext cx="2925581" cy="89558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397" y="4456519"/>
            <a:ext cx="5663017" cy="2249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750" y="1424198"/>
            <a:ext cx="3330229" cy="1127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010" y="2421418"/>
            <a:ext cx="2783669" cy="1503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6763" y="1511588"/>
            <a:ext cx="1608300" cy="1757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1979" y="1378322"/>
            <a:ext cx="3430696" cy="23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Descriptive analytics</a:t>
            </a: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909" y="1580178"/>
            <a:ext cx="4738255" cy="361065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163127" y="1385887"/>
            <a:ext cx="6797964" cy="313069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766725"/>
            <a:ext cx="10515600" cy="14102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E" dirty="0" smtClean="0"/>
              <a:t>Income per inhabitant</a:t>
            </a:r>
          </a:p>
          <a:p>
            <a:pPr marL="0" indent="0">
              <a:buNone/>
            </a:pPr>
            <a:r>
              <a:rPr lang="en-IE" dirty="0" smtClean="0"/>
              <a:t>31 neighbourhoods</a:t>
            </a:r>
          </a:p>
          <a:p>
            <a:pPr marL="0" indent="0">
              <a:buNone/>
            </a:pPr>
            <a:r>
              <a:rPr lang="en-IE" dirty="0" smtClean="0"/>
              <a:t>Restaurant “La ö” is into “</a:t>
            </a:r>
            <a:r>
              <a:rPr lang="en-IE" b="1" dirty="0" err="1" smtClean="0"/>
              <a:t>Hopitaux-Facultés</a:t>
            </a:r>
            <a:r>
              <a:rPr lang="en-IE" dirty="0" smtClean="0"/>
              <a:t>”</a:t>
            </a:r>
            <a:endParaRPr lang="fr-CH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52655" y="2484582"/>
            <a:ext cx="1838036" cy="3140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161309" y="2530764"/>
            <a:ext cx="3325091" cy="3029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9763572" y="2183069"/>
            <a:ext cx="3180455" cy="20912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661236" y="2424546"/>
            <a:ext cx="2530764" cy="108714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26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Descriptive analytics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800437"/>
            <a:ext cx="10515600" cy="727508"/>
          </a:xfrm>
        </p:spPr>
        <p:txBody>
          <a:bodyPr/>
          <a:lstStyle/>
          <a:p>
            <a:r>
              <a:rPr lang="en-IE" dirty="0" smtClean="0"/>
              <a:t>Neighbourhood population</a:t>
            </a: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366982"/>
            <a:ext cx="10617200" cy="4322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1366982"/>
            <a:ext cx="2154382" cy="4184073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93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Descriptive analytics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63491"/>
            <a:ext cx="10515600" cy="782926"/>
          </a:xfrm>
        </p:spPr>
        <p:txBody>
          <a:bodyPr/>
          <a:lstStyle/>
          <a:p>
            <a:r>
              <a:rPr lang="en-IE" dirty="0" smtClean="0"/>
              <a:t>Inhabitant age breakdown</a:t>
            </a:r>
            <a:endParaRPr lang="fr-CH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430544"/>
            <a:ext cx="10718800" cy="42498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1366982"/>
            <a:ext cx="1564532" cy="4184073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5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Descriptive analytics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20509"/>
            <a:ext cx="10515600" cy="585136"/>
          </a:xfrm>
        </p:spPr>
        <p:txBody>
          <a:bodyPr/>
          <a:lstStyle/>
          <a:p>
            <a:pPr marL="0" indent="0">
              <a:buNone/>
            </a:pPr>
            <a:r>
              <a:rPr lang="en-IE" dirty="0" smtClean="0"/>
              <a:t>Occupation of active inhabitants. </a:t>
            </a:r>
            <a:r>
              <a:rPr lang="en-IE" i="1" dirty="0" smtClean="0"/>
              <a:t>“Other” includes students</a:t>
            </a:r>
            <a:endParaRPr lang="fr-CH" i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348686" y="365125"/>
            <a:ext cx="1106714" cy="77061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480881"/>
            <a:ext cx="10688782" cy="4439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366982"/>
            <a:ext cx="1574260" cy="4184073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212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437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“La ö" restaurant could be turned out as franchise business into other Montpellier neighbourhoods? </vt:lpstr>
      <vt:lpstr>Business problem</vt:lpstr>
      <vt:lpstr>Methodology</vt:lpstr>
      <vt:lpstr>Data</vt:lpstr>
      <vt:lpstr>Descriptive analytics</vt:lpstr>
      <vt:lpstr>Descriptive analytics</vt:lpstr>
      <vt:lpstr>Descriptive analytics</vt:lpstr>
      <vt:lpstr>Descriptive analytics</vt:lpstr>
      <vt:lpstr>Descriptive analytics</vt:lpstr>
      <vt:lpstr>Neighbourhoods long list</vt:lpstr>
      <vt:lpstr>Kmeans Clustering</vt:lpstr>
      <vt:lpstr>Kmeans Clustering: 4 centers</vt:lpstr>
      <vt:lpstr>Neighbourhoods short list</vt:lpstr>
      <vt:lpstr>Neighbourhoods selected</vt:lpstr>
      <vt:lpstr>Conclusion</vt:lpstr>
      <vt:lpstr>References</vt:lpstr>
    </vt:vector>
  </TitlesOfParts>
  <Company>Luxembourg Institute of Health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Spielmann</dc:creator>
  <cp:lastModifiedBy>Christophe Spielmann</cp:lastModifiedBy>
  <cp:revision>27</cp:revision>
  <dcterms:created xsi:type="dcterms:W3CDTF">2020-01-14T18:02:23Z</dcterms:created>
  <dcterms:modified xsi:type="dcterms:W3CDTF">2020-01-14T19:50:42Z</dcterms:modified>
</cp:coreProperties>
</file>